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108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/>
          <a:lstStyle>
            <a:lvl1pPr marL="567972" indent="-567972" defTabSz="821531">
              <a:spcBef>
                <a:spcPts val="5900"/>
              </a:spcBef>
              <a:defRPr sz="46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1012472" indent="-567972" defTabSz="821531">
              <a:spcBef>
                <a:spcPts val="5900"/>
              </a:spcBef>
              <a:defRPr sz="46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456972" indent="-567972" defTabSz="821531">
              <a:spcBef>
                <a:spcPts val="5900"/>
              </a:spcBef>
              <a:defRPr sz="46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901472" indent="-567972" defTabSz="821531">
              <a:spcBef>
                <a:spcPts val="5900"/>
              </a:spcBef>
              <a:defRPr sz="46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345972" indent="-567972" defTabSz="821531">
              <a:spcBef>
                <a:spcPts val="5900"/>
              </a:spcBef>
              <a:defRPr sz="46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Rectangle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44" name="Rectangle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hyperlink" Target="http://pcn.club/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4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4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7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Relationship Id="rId3" Type="http://schemas.openxmlformats.org/officeDocument/2006/relationships/image" Target="../media/image1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Relationship Id="rId3" Type="http://schemas.openxmlformats.org/officeDocument/2006/relationships/image" Target="../media/image1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Relationship Id="rId3" Type="http://schemas.openxmlformats.org/officeDocument/2006/relationships/image" Target="../media/image1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Relationship Id="rId3" Type="http://schemas.openxmlformats.org/officeDocument/2006/relationships/hyperlink" Target="http://ichigojam.net/IchigoJam.html" TargetMode="Externa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5.tif"/><Relationship Id="rId4" Type="http://schemas.openxmlformats.org/officeDocument/2006/relationships/hyperlink" Target="https://www.amazon.co.jp/dp/B005LL9J9G/" TargetMode="Externa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DGs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SDGs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イルミプログラミング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ワークショップ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14086" r="0" b="6030"/>
          <a:stretch>
            <a:fillRect/>
          </a:stretch>
        </p:blipFill>
        <p:spPr>
          <a:xfrm>
            <a:off x="6414278" y="4744363"/>
            <a:ext cx="6624786" cy="3969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3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4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95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9" name="Connection Line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4" name="Group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302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3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305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6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08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60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14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15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316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7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61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22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19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0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1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2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28" name="Rectangle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9" name="Rectangle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0" name="Rounded Rectangle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1" name="Rounded Rectangle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6" name="Group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33" name="Rectangle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4" name="Rectangle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5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6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8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Connection Line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40" name="Rounded Rectangle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42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3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4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5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46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47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48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49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50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7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52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3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58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7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68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1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2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79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7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7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8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80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3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88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8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6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2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93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9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9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96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97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98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9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03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0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4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1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1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8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0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4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25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26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7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28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9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0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31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32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33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37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44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4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47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4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4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5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6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7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8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59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6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64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7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1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75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84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8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7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8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9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7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00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4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05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9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10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Circle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4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20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1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1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2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26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7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28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29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0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6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37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38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42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39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0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1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3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すべてのこどもたちに…"/>
          <p:cNvSpPr txBox="1"/>
          <p:nvPr/>
        </p:nvSpPr>
        <p:spPr>
          <a:xfrm>
            <a:off x="0" y="4957681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すべてのこどもたちに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プログラミングを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0746" y="985932"/>
            <a:ext cx="8903308" cy="2752997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http://pcn.club/"/>
          <p:cNvSpPr txBox="1"/>
          <p:nvPr/>
        </p:nvSpPr>
        <p:spPr>
          <a:xfrm>
            <a:off x="5206255" y="8983133"/>
            <a:ext cx="25922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http://pcn.club/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6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8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9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4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55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64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9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66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6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8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72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7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74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7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6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5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82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83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86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8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96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9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7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98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04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0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5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06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07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8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09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1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2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13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14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15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16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619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620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24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21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2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3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25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鯖江市全12校、今年から総合の時間でプログラミング…"/>
          <p:cNvSpPr txBox="1"/>
          <p:nvPr/>
        </p:nvSpPr>
        <p:spPr>
          <a:xfrm>
            <a:off x="887069" y="8369300"/>
            <a:ext cx="1123066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鯖江市全12校、今年から総合の時間でプログラミング</a:t>
            </a:r>
          </a:p>
          <a:p>
            <a:pPr/>
            <a:r>
              <a:t>with IchigoJam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31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32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41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3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45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4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8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49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0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51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4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55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56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57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58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9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60" name="Arrow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65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8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6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7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7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85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94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95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02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9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26897"/>
            <a:ext cx="13004801" cy="8239927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プログラミング教室 for ルワンダキッズ…"/>
          <p:cNvSpPr txBox="1"/>
          <p:nvPr/>
        </p:nvSpPr>
        <p:spPr>
          <a:xfrm>
            <a:off x="353695" y="8028517"/>
            <a:ext cx="1229741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プログラミング教室 for ルワンダキッズ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KidsVenture &amp; PCN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1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2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2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30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31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3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35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36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40" name="Group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3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43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44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48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49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53" name="Group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5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58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1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65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6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9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0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1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7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75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05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78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84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80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1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2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3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06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7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7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8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9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0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6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91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2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3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4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5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97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8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9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0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01" name="Connection Line"/>
          <p:cNvCxnSpPr>
            <a:stCxn id="799" idx="0"/>
            <a:endCxn id="802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02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8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4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9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1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50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9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25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21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2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3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4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1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2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1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37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32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3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4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5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6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8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9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0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42" name="Connection Line"/>
          <p:cNvCxnSpPr>
            <a:stCxn id="840" idx="0"/>
            <a:endCxn id="843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43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5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46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47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8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8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59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61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2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63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64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65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66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72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67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8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9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0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1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73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5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6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77" name="Connection Line"/>
          <p:cNvCxnSpPr>
            <a:stCxn id="875" idx="0"/>
            <a:endCxn id="878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78" name="Rounded Rectangle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0" name="Connection Line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75"/>
          <a:stretch>
            <a:fillRect/>
          </a:stretch>
        </p:blipFill>
        <p:spPr>
          <a:xfrm>
            <a:off x="-1119386" y="-969698"/>
            <a:ext cx="15243703" cy="9216397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ネパールのこどもたち"/>
          <p:cNvSpPr txBox="1"/>
          <p:nvPr/>
        </p:nvSpPr>
        <p:spPr>
          <a:xfrm>
            <a:off x="4175252" y="8712200"/>
            <a:ext cx="465429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ネパールのこどもたち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8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91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87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88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89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93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94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97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08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04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5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6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7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キラキラLEDを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キラキラLEDを</a:t>
            </a:r>
          </a:p>
          <a:p>
            <a:pPr/>
            <a:r>
              <a:t>あやつろう</a:t>
            </a:r>
          </a:p>
        </p:txBody>
      </p:sp>
      <p:pic>
        <p:nvPicPr>
          <p:cNvPr id="9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6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7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2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1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953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2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3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28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24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5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6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7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54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5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1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3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4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40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35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6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7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8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9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41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2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3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4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45" name="Connection Line"/>
          <p:cNvCxnSpPr>
            <a:stCxn id="943" idx="0"/>
            <a:endCxn id="946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46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6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8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49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50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1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9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961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68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6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7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7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9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981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985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982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3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4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99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Connection Line"/>
          <p:cNvSpPr/>
          <p:nvPr/>
        </p:nvSpPr>
        <p:spPr>
          <a:xfrm>
            <a:off x="712501" y="3713147"/>
            <a:ext cx="786244" cy="484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fill="norm" stroke="1" extrusionOk="0">
                <a:moveTo>
                  <a:pt x="0" y="1287"/>
                </a:moveTo>
                <a:cubicBezTo>
                  <a:pt x="6712" y="21600"/>
                  <a:pt x="13912" y="21171"/>
                  <a:pt x="21600" y="0"/>
                </a:cubicBezTo>
              </a:path>
            </a:pathLst>
          </a:custGeom>
          <a:ln w="1397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46" name="Connection Line"/>
          <p:cNvSpPr/>
          <p:nvPr/>
        </p:nvSpPr>
        <p:spPr>
          <a:xfrm>
            <a:off x="-345832" y="3713147"/>
            <a:ext cx="786243" cy="484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fill="norm" stroke="1" extrusionOk="0">
                <a:moveTo>
                  <a:pt x="0" y="1287"/>
                </a:moveTo>
                <a:cubicBezTo>
                  <a:pt x="6712" y="21600"/>
                  <a:pt x="13912" y="21171"/>
                  <a:pt x="21600" y="0"/>
                </a:cubicBezTo>
              </a:path>
            </a:pathLst>
          </a:custGeom>
          <a:ln w="1397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47" name="Connection Line"/>
          <p:cNvSpPr/>
          <p:nvPr/>
        </p:nvSpPr>
        <p:spPr>
          <a:xfrm>
            <a:off x="-1404166" y="3713147"/>
            <a:ext cx="786244" cy="484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fill="norm" stroke="1" extrusionOk="0">
                <a:moveTo>
                  <a:pt x="0" y="1287"/>
                </a:moveTo>
                <a:cubicBezTo>
                  <a:pt x="6712" y="21600"/>
                  <a:pt x="13912" y="21171"/>
                  <a:pt x="21600" y="0"/>
                </a:cubicBezTo>
              </a:path>
            </a:pathLst>
          </a:custGeom>
          <a:ln w="1397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48" name="Connection Line"/>
          <p:cNvSpPr/>
          <p:nvPr/>
        </p:nvSpPr>
        <p:spPr>
          <a:xfrm>
            <a:off x="-2462500" y="3713147"/>
            <a:ext cx="786244" cy="484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fill="norm" stroke="1" extrusionOk="0">
                <a:moveTo>
                  <a:pt x="0" y="1287"/>
                </a:moveTo>
                <a:cubicBezTo>
                  <a:pt x="6712" y="21600"/>
                  <a:pt x="13912" y="21171"/>
                  <a:pt x="21600" y="0"/>
                </a:cubicBezTo>
              </a:path>
            </a:pathLst>
          </a:custGeom>
          <a:ln w="1397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49" name="Connection Line"/>
          <p:cNvSpPr/>
          <p:nvPr/>
        </p:nvSpPr>
        <p:spPr>
          <a:xfrm>
            <a:off x="-1963555" y="3713147"/>
            <a:ext cx="786243" cy="484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fill="norm" stroke="1" extrusionOk="0">
                <a:moveTo>
                  <a:pt x="0" y="1287"/>
                </a:moveTo>
                <a:cubicBezTo>
                  <a:pt x="6712" y="21600"/>
                  <a:pt x="13912" y="21171"/>
                  <a:pt x="21600" y="0"/>
                </a:cubicBezTo>
              </a:path>
            </a:pathLst>
          </a:custGeom>
          <a:ln w="1397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0" name="Circle"/>
          <p:cNvSpPr/>
          <p:nvPr/>
        </p:nvSpPr>
        <p:spPr>
          <a:xfrm>
            <a:off x="1329266" y="2689739"/>
            <a:ext cx="610130" cy="6090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1" name="LED"/>
          <p:cNvSpPr txBox="1"/>
          <p:nvPr/>
        </p:nvSpPr>
        <p:spPr>
          <a:xfrm>
            <a:off x="4744408" y="6315227"/>
            <a:ext cx="870738" cy="450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pic>
        <p:nvPicPr>
          <p:cNvPr id="1002" name="Image" descr="Image"/>
          <p:cNvPicPr>
            <a:picLocks noChangeAspect="1"/>
          </p:cNvPicPr>
          <p:nvPr/>
        </p:nvPicPr>
        <p:blipFill>
          <a:blip r:embed="rId2">
            <a:alphaModFix amt="61301"/>
            <a:extLst/>
          </a:blip>
          <a:srcRect l="32719" t="17897" r="0" b="11292"/>
          <a:stretch>
            <a:fillRect/>
          </a:stretch>
        </p:blipFill>
        <p:spPr>
          <a:xfrm>
            <a:off x="6074826" y="2444827"/>
            <a:ext cx="7805412" cy="4974554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CN4"/>
          <p:cNvSpPr txBox="1"/>
          <p:nvPr/>
        </p:nvSpPr>
        <p:spPr>
          <a:xfrm>
            <a:off x="5345630" y="1830527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004" name="マイコンないぞうフルカラーLED"/>
          <p:cNvSpPr txBox="1"/>
          <p:nvPr/>
        </p:nvSpPr>
        <p:spPr>
          <a:xfrm>
            <a:off x="1617345" y="597546"/>
            <a:ext cx="977011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マイコンないぞうフルカラーLED</a:t>
            </a:r>
          </a:p>
        </p:txBody>
      </p:sp>
      <p:sp>
        <p:nvSpPr>
          <p:cNvPr id="1005" name="LET[0],9,0,9:WS.LED1"/>
          <p:cNvSpPr txBox="1"/>
          <p:nvPr/>
        </p:nvSpPr>
        <p:spPr>
          <a:xfrm>
            <a:off x="1958564" y="7662527"/>
            <a:ext cx="9189272" cy="1435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LET[0],9,0,9:WS.LED1</a:t>
            </a:r>
          </a:p>
        </p:txBody>
      </p:sp>
      <p:sp>
        <p:nvSpPr>
          <p:cNvPr id="1006" name="エンターのとなり"/>
          <p:cNvSpPr txBox="1"/>
          <p:nvPr/>
        </p:nvSpPr>
        <p:spPr>
          <a:xfrm>
            <a:off x="666182" y="9201878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エンターのとなり</a:t>
            </a:r>
          </a:p>
        </p:txBody>
      </p:sp>
      <p:sp>
        <p:nvSpPr>
          <p:cNvPr id="1007" name="む"/>
          <p:cNvSpPr txBox="1"/>
          <p:nvPr/>
        </p:nvSpPr>
        <p:spPr>
          <a:xfrm>
            <a:off x="4142813" y="9184944"/>
            <a:ext cx="49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む</a:t>
            </a:r>
          </a:p>
        </p:txBody>
      </p:sp>
      <p:sp>
        <p:nvSpPr>
          <p:cNvPr id="1008" name="Arrow"/>
          <p:cNvSpPr/>
          <p:nvPr/>
        </p:nvSpPr>
        <p:spPr>
          <a:xfrm rot="16200000">
            <a:off x="3306910" y="8705234"/>
            <a:ext cx="452110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9" name="Arrow"/>
          <p:cNvSpPr/>
          <p:nvPr/>
        </p:nvSpPr>
        <p:spPr>
          <a:xfrm rot="16200000">
            <a:off x="4177108" y="8705234"/>
            <a:ext cx="452110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0" name="る"/>
          <p:cNvSpPr txBox="1"/>
          <p:nvPr/>
        </p:nvSpPr>
        <p:spPr>
          <a:xfrm>
            <a:off x="8570879" y="9176478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る</a:t>
            </a:r>
          </a:p>
        </p:txBody>
      </p:sp>
      <p:sp>
        <p:nvSpPr>
          <p:cNvPr id="1011" name="Arrow"/>
          <p:cNvSpPr/>
          <p:nvPr/>
        </p:nvSpPr>
        <p:spPr>
          <a:xfrm rot="16200000">
            <a:off x="8605175" y="8696767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2" name="赤"/>
          <p:cNvSpPr txBox="1"/>
          <p:nvPr/>
        </p:nvSpPr>
        <p:spPr>
          <a:xfrm>
            <a:off x="5051111" y="9189178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赤</a:t>
            </a:r>
          </a:p>
        </p:txBody>
      </p:sp>
      <p:sp>
        <p:nvSpPr>
          <p:cNvPr id="1013" name="Arrow"/>
          <p:cNvSpPr/>
          <p:nvPr/>
        </p:nvSpPr>
        <p:spPr>
          <a:xfrm rot="16200000">
            <a:off x="5085407" y="8709467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4" name="緑"/>
          <p:cNvSpPr txBox="1"/>
          <p:nvPr/>
        </p:nvSpPr>
        <p:spPr>
          <a:xfrm>
            <a:off x="5959409" y="9197644"/>
            <a:ext cx="49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緑</a:t>
            </a:r>
          </a:p>
        </p:txBody>
      </p:sp>
      <p:sp>
        <p:nvSpPr>
          <p:cNvPr id="1015" name="Arrow"/>
          <p:cNvSpPr/>
          <p:nvPr/>
        </p:nvSpPr>
        <p:spPr>
          <a:xfrm rot="16200000">
            <a:off x="5993705" y="8717934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6" name="青"/>
          <p:cNvSpPr txBox="1"/>
          <p:nvPr/>
        </p:nvSpPr>
        <p:spPr>
          <a:xfrm>
            <a:off x="6842307" y="9189178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青</a:t>
            </a:r>
          </a:p>
        </p:txBody>
      </p:sp>
      <p:sp>
        <p:nvSpPr>
          <p:cNvPr id="1017" name="Arrow"/>
          <p:cNvSpPr/>
          <p:nvPr/>
        </p:nvSpPr>
        <p:spPr>
          <a:xfrm rot="16200000">
            <a:off x="6876602" y="8709467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8" name="GND"/>
          <p:cNvSpPr txBox="1"/>
          <p:nvPr/>
        </p:nvSpPr>
        <p:spPr>
          <a:xfrm>
            <a:off x="9939194" y="5746859"/>
            <a:ext cx="929032" cy="45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019" name="5V"/>
          <p:cNvSpPr txBox="1"/>
          <p:nvPr/>
        </p:nvSpPr>
        <p:spPr>
          <a:xfrm>
            <a:off x="10092299" y="4272912"/>
            <a:ext cx="622822" cy="450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5V</a:t>
            </a:r>
          </a:p>
        </p:txBody>
      </p:sp>
      <p:sp>
        <p:nvSpPr>
          <p:cNvPr id="1050" name="Connection Line"/>
          <p:cNvSpPr/>
          <p:nvPr/>
        </p:nvSpPr>
        <p:spPr>
          <a:xfrm>
            <a:off x="1619580" y="3775060"/>
            <a:ext cx="3067239" cy="3198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35" y="13467"/>
                  <a:pt x="13135" y="20667"/>
                  <a:pt x="2160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51" name="Connection Line"/>
          <p:cNvSpPr/>
          <p:nvPr/>
        </p:nvSpPr>
        <p:spPr>
          <a:xfrm>
            <a:off x="1641342" y="3719309"/>
            <a:ext cx="7976954" cy="2699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959" y="13893"/>
                  <a:pt x="11159" y="21093"/>
                  <a:pt x="21600" y="21600"/>
                </a:cubicBezTo>
              </a:path>
            </a:pathLst>
          </a:custGeom>
          <a:ln w="762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52" name="Connection Line"/>
          <p:cNvSpPr/>
          <p:nvPr/>
        </p:nvSpPr>
        <p:spPr>
          <a:xfrm>
            <a:off x="1719262" y="3720698"/>
            <a:ext cx="7894570" cy="132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7" fill="norm" stroke="1" extrusionOk="0">
                <a:moveTo>
                  <a:pt x="0" y="0"/>
                </a:moveTo>
                <a:cubicBezTo>
                  <a:pt x="2248" y="14661"/>
                  <a:pt x="9448" y="21600"/>
                  <a:pt x="21600" y="20817"/>
                </a:cubicBezTo>
              </a:path>
            </a:pathLst>
          </a:custGeom>
          <a:ln w="76200">
            <a:solidFill>
              <a:schemeClr val="accent5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25" name="Group"/>
          <p:cNvGrpSpPr/>
          <p:nvPr/>
        </p:nvGrpSpPr>
        <p:grpSpPr>
          <a:xfrm>
            <a:off x="9613900" y="4883500"/>
            <a:ext cx="1249231" cy="305463"/>
            <a:chOff x="0" y="0"/>
            <a:chExt cx="1249230" cy="305461"/>
          </a:xfrm>
        </p:grpSpPr>
        <p:sp>
          <p:nvSpPr>
            <p:cNvPr id="1023" name="Rectangle"/>
            <p:cNvSpPr/>
            <p:nvPr/>
          </p:nvSpPr>
          <p:spPr>
            <a:xfrm>
              <a:off x="317500" y="114300"/>
              <a:ext cx="931731" cy="914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4" name="Rectangle"/>
            <p:cNvSpPr/>
            <p:nvPr/>
          </p:nvSpPr>
          <p:spPr>
            <a:xfrm>
              <a:off x="0" y="0"/>
              <a:ext cx="931731" cy="305462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028" name="Group"/>
          <p:cNvGrpSpPr/>
          <p:nvPr/>
        </p:nvGrpSpPr>
        <p:grpSpPr>
          <a:xfrm>
            <a:off x="9618329" y="6269387"/>
            <a:ext cx="1240372" cy="305462"/>
            <a:chOff x="0" y="0"/>
            <a:chExt cx="1240371" cy="305461"/>
          </a:xfrm>
        </p:grpSpPr>
        <p:sp>
          <p:nvSpPr>
            <p:cNvPr id="1026" name="Rectangle"/>
            <p:cNvSpPr/>
            <p:nvPr/>
          </p:nvSpPr>
          <p:spPr>
            <a:xfrm>
              <a:off x="308640" y="68500"/>
              <a:ext cx="931732" cy="9141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7" name="Rectangle"/>
            <p:cNvSpPr/>
            <p:nvPr/>
          </p:nvSpPr>
          <p:spPr>
            <a:xfrm>
              <a:off x="0" y="0"/>
              <a:ext cx="931731" cy="305462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031" name="Group"/>
          <p:cNvGrpSpPr/>
          <p:nvPr/>
        </p:nvGrpSpPr>
        <p:grpSpPr>
          <a:xfrm>
            <a:off x="4686846" y="6811235"/>
            <a:ext cx="1249231" cy="305462"/>
            <a:chOff x="0" y="0"/>
            <a:chExt cx="1249230" cy="305461"/>
          </a:xfrm>
        </p:grpSpPr>
        <p:sp>
          <p:nvSpPr>
            <p:cNvPr id="1029" name="Rectangle"/>
            <p:cNvSpPr/>
            <p:nvPr/>
          </p:nvSpPr>
          <p:spPr>
            <a:xfrm>
              <a:off x="317500" y="107023"/>
              <a:ext cx="931731" cy="9141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0" name="Rectangle"/>
            <p:cNvSpPr/>
            <p:nvPr/>
          </p:nvSpPr>
          <p:spPr>
            <a:xfrm>
              <a:off x="0" y="0"/>
              <a:ext cx="931731" cy="305462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32" name="Rectangle"/>
          <p:cNvSpPr/>
          <p:nvPr/>
        </p:nvSpPr>
        <p:spPr>
          <a:xfrm>
            <a:off x="1329266" y="3125706"/>
            <a:ext cx="610130" cy="69856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3" name="Circle"/>
          <p:cNvSpPr/>
          <p:nvPr/>
        </p:nvSpPr>
        <p:spPr>
          <a:xfrm>
            <a:off x="270933" y="2698206"/>
            <a:ext cx="610130" cy="6090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4" name="Rectangle"/>
          <p:cNvSpPr/>
          <p:nvPr/>
        </p:nvSpPr>
        <p:spPr>
          <a:xfrm>
            <a:off x="270933" y="3134173"/>
            <a:ext cx="610130" cy="69856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5" name="Circle"/>
          <p:cNvSpPr/>
          <p:nvPr/>
        </p:nvSpPr>
        <p:spPr>
          <a:xfrm>
            <a:off x="-787401" y="2687589"/>
            <a:ext cx="610130" cy="6090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6" name="Rectangle"/>
          <p:cNvSpPr/>
          <p:nvPr/>
        </p:nvSpPr>
        <p:spPr>
          <a:xfrm>
            <a:off x="-787401" y="3123556"/>
            <a:ext cx="610130" cy="69856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7" name="Circle"/>
          <p:cNvSpPr/>
          <p:nvPr/>
        </p:nvSpPr>
        <p:spPr>
          <a:xfrm>
            <a:off x="-1845734" y="2706672"/>
            <a:ext cx="610130" cy="6090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8" name="Rectangle"/>
          <p:cNvSpPr/>
          <p:nvPr/>
        </p:nvSpPr>
        <p:spPr>
          <a:xfrm>
            <a:off x="-1845734" y="3142639"/>
            <a:ext cx="610130" cy="69856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9" name="Circle"/>
          <p:cNvSpPr/>
          <p:nvPr/>
        </p:nvSpPr>
        <p:spPr>
          <a:xfrm>
            <a:off x="-1346201" y="2696056"/>
            <a:ext cx="610130" cy="6090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0" name="Rectangle"/>
          <p:cNvSpPr/>
          <p:nvPr/>
        </p:nvSpPr>
        <p:spPr>
          <a:xfrm>
            <a:off x="-1346201" y="3132023"/>
            <a:ext cx="610130" cy="69856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1" name="Circle"/>
          <p:cNvSpPr/>
          <p:nvPr/>
        </p:nvSpPr>
        <p:spPr>
          <a:xfrm>
            <a:off x="-2404535" y="2715139"/>
            <a:ext cx="610131" cy="6090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2" name="Rectangle"/>
          <p:cNvSpPr/>
          <p:nvPr/>
        </p:nvSpPr>
        <p:spPr>
          <a:xfrm>
            <a:off x="-2404535" y="3151106"/>
            <a:ext cx="610131" cy="698567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3" name="CN5"/>
          <p:cNvSpPr txBox="1"/>
          <p:nvPr/>
        </p:nvSpPr>
        <p:spPr>
          <a:xfrm>
            <a:off x="10742539" y="1846402"/>
            <a:ext cx="897142" cy="45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CN5</a:t>
            </a:r>
          </a:p>
        </p:txBody>
      </p:sp>
      <p:sp>
        <p:nvSpPr>
          <p:cNvPr id="1044" name="WS2811 したごしらえ…"/>
          <p:cNvSpPr txBox="1"/>
          <p:nvPr/>
        </p:nvSpPr>
        <p:spPr>
          <a:xfrm>
            <a:off x="173736" y="6443266"/>
            <a:ext cx="338632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WS2811 したごしらえ</a:t>
            </a:r>
          </a:p>
          <a:p>
            <a:pPr algn="l">
              <a:defRPr sz="2000"/>
            </a:pPr>
            <a:r>
              <a:t>https://fukuno.jig.jp/3055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いろ、まぜ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いろ、まぜよう</a:t>
            </a:r>
          </a:p>
        </p:txBody>
      </p:sp>
      <p:sp>
        <p:nvSpPr>
          <p:cNvPr id="1055" name="光のつよさ…"/>
          <p:cNvSpPr txBox="1"/>
          <p:nvPr>
            <p:ph type="title"/>
          </p:nvPr>
        </p:nvSpPr>
        <p:spPr>
          <a:xfrm>
            <a:off x="69585" y="7097289"/>
            <a:ext cx="6191846" cy="266865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光のつよさ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あか、みどり、あお</a:t>
            </a:r>
          </a:p>
        </p:txBody>
      </p:sp>
      <p:sp>
        <p:nvSpPr>
          <p:cNvPr id="1056" name="LET[0],9,0,0:WS.LED1"/>
          <p:cNvSpPr txBox="1"/>
          <p:nvPr/>
        </p:nvSpPr>
        <p:spPr>
          <a:xfrm>
            <a:off x="2009364" y="719861"/>
            <a:ext cx="9189272" cy="1435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LET[0],9,0,0:WS.LED1</a:t>
            </a:r>
          </a:p>
        </p:txBody>
      </p:sp>
      <p:sp>
        <p:nvSpPr>
          <p:cNvPr id="1057" name="エンターのとなり"/>
          <p:cNvSpPr txBox="1"/>
          <p:nvPr/>
        </p:nvSpPr>
        <p:spPr>
          <a:xfrm>
            <a:off x="716982" y="2259211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エンターのとなり</a:t>
            </a:r>
          </a:p>
        </p:txBody>
      </p:sp>
      <p:sp>
        <p:nvSpPr>
          <p:cNvPr id="1058" name="む"/>
          <p:cNvSpPr txBox="1"/>
          <p:nvPr/>
        </p:nvSpPr>
        <p:spPr>
          <a:xfrm>
            <a:off x="4193613" y="2242278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む</a:t>
            </a:r>
          </a:p>
        </p:txBody>
      </p:sp>
      <p:sp>
        <p:nvSpPr>
          <p:cNvPr id="1059" name="Arrow"/>
          <p:cNvSpPr/>
          <p:nvPr/>
        </p:nvSpPr>
        <p:spPr>
          <a:xfrm rot="16200000">
            <a:off x="3357710" y="1762567"/>
            <a:ext cx="452110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0" name="Arrow"/>
          <p:cNvSpPr/>
          <p:nvPr/>
        </p:nvSpPr>
        <p:spPr>
          <a:xfrm rot="16200000">
            <a:off x="4227908" y="1762567"/>
            <a:ext cx="452110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1" name="る"/>
          <p:cNvSpPr txBox="1"/>
          <p:nvPr/>
        </p:nvSpPr>
        <p:spPr>
          <a:xfrm>
            <a:off x="8621679" y="2233811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る</a:t>
            </a:r>
          </a:p>
        </p:txBody>
      </p:sp>
      <p:sp>
        <p:nvSpPr>
          <p:cNvPr id="1062" name="Arrow"/>
          <p:cNvSpPr/>
          <p:nvPr/>
        </p:nvSpPr>
        <p:spPr>
          <a:xfrm rot="16200000">
            <a:off x="8655975" y="1754100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3" name="赤"/>
          <p:cNvSpPr txBox="1"/>
          <p:nvPr/>
        </p:nvSpPr>
        <p:spPr>
          <a:xfrm>
            <a:off x="5101911" y="2246511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赤</a:t>
            </a:r>
          </a:p>
        </p:txBody>
      </p:sp>
      <p:sp>
        <p:nvSpPr>
          <p:cNvPr id="1064" name="Arrow"/>
          <p:cNvSpPr/>
          <p:nvPr/>
        </p:nvSpPr>
        <p:spPr>
          <a:xfrm rot="16200000">
            <a:off x="5136207" y="1766800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5" name="緑"/>
          <p:cNvSpPr txBox="1"/>
          <p:nvPr/>
        </p:nvSpPr>
        <p:spPr>
          <a:xfrm>
            <a:off x="6010209" y="2254978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緑</a:t>
            </a:r>
          </a:p>
        </p:txBody>
      </p:sp>
      <p:sp>
        <p:nvSpPr>
          <p:cNvPr id="1066" name="Arrow"/>
          <p:cNvSpPr/>
          <p:nvPr/>
        </p:nvSpPr>
        <p:spPr>
          <a:xfrm rot="16200000">
            <a:off x="6044505" y="1775267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7" name="青"/>
          <p:cNvSpPr txBox="1"/>
          <p:nvPr/>
        </p:nvSpPr>
        <p:spPr>
          <a:xfrm>
            <a:off x="6893107" y="2246511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青</a:t>
            </a:r>
          </a:p>
        </p:txBody>
      </p:sp>
      <p:sp>
        <p:nvSpPr>
          <p:cNvPr id="1068" name="Arrow"/>
          <p:cNvSpPr/>
          <p:nvPr/>
        </p:nvSpPr>
        <p:spPr>
          <a:xfrm rot="16200000">
            <a:off x="6927402" y="1766800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9" name="LET[0],0,9,0:WS.LED1"/>
          <p:cNvSpPr txBox="1"/>
          <p:nvPr/>
        </p:nvSpPr>
        <p:spPr>
          <a:xfrm>
            <a:off x="2009364" y="3100226"/>
            <a:ext cx="9189272" cy="1435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LET[0],0,9,0:WS.LED1</a:t>
            </a:r>
          </a:p>
        </p:txBody>
      </p:sp>
      <p:sp>
        <p:nvSpPr>
          <p:cNvPr id="1070" name="赤"/>
          <p:cNvSpPr txBox="1"/>
          <p:nvPr/>
        </p:nvSpPr>
        <p:spPr>
          <a:xfrm>
            <a:off x="5101911" y="4626877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赤</a:t>
            </a:r>
          </a:p>
        </p:txBody>
      </p:sp>
      <p:sp>
        <p:nvSpPr>
          <p:cNvPr id="1071" name="Arrow"/>
          <p:cNvSpPr/>
          <p:nvPr/>
        </p:nvSpPr>
        <p:spPr>
          <a:xfrm rot="16200000">
            <a:off x="5136207" y="4147166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2" name="緑"/>
          <p:cNvSpPr txBox="1"/>
          <p:nvPr/>
        </p:nvSpPr>
        <p:spPr>
          <a:xfrm>
            <a:off x="6010209" y="4635344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緑</a:t>
            </a:r>
          </a:p>
        </p:txBody>
      </p:sp>
      <p:sp>
        <p:nvSpPr>
          <p:cNvPr id="1073" name="Arrow"/>
          <p:cNvSpPr/>
          <p:nvPr/>
        </p:nvSpPr>
        <p:spPr>
          <a:xfrm rot="16200000">
            <a:off x="6044505" y="4155633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4" name="青"/>
          <p:cNvSpPr txBox="1"/>
          <p:nvPr/>
        </p:nvSpPr>
        <p:spPr>
          <a:xfrm>
            <a:off x="6893107" y="4626877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青</a:t>
            </a:r>
          </a:p>
        </p:txBody>
      </p:sp>
      <p:sp>
        <p:nvSpPr>
          <p:cNvPr id="1075" name="Arrow"/>
          <p:cNvSpPr/>
          <p:nvPr/>
        </p:nvSpPr>
        <p:spPr>
          <a:xfrm rot="16200000">
            <a:off x="6927402" y="4147166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6" name="LET[0],0,0,9:WS.LED1"/>
          <p:cNvSpPr txBox="1"/>
          <p:nvPr/>
        </p:nvSpPr>
        <p:spPr>
          <a:xfrm>
            <a:off x="2009364" y="5386581"/>
            <a:ext cx="9189272" cy="1435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LET[0],0,0,9:WS.LED1</a:t>
            </a:r>
          </a:p>
        </p:txBody>
      </p:sp>
      <p:sp>
        <p:nvSpPr>
          <p:cNvPr id="1077" name="赤"/>
          <p:cNvSpPr txBox="1"/>
          <p:nvPr/>
        </p:nvSpPr>
        <p:spPr>
          <a:xfrm>
            <a:off x="5101911" y="6913231"/>
            <a:ext cx="49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赤</a:t>
            </a:r>
          </a:p>
        </p:txBody>
      </p:sp>
      <p:sp>
        <p:nvSpPr>
          <p:cNvPr id="1078" name="Arrow"/>
          <p:cNvSpPr/>
          <p:nvPr/>
        </p:nvSpPr>
        <p:spPr>
          <a:xfrm rot="16200000">
            <a:off x="5136207" y="6433521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9" name="緑"/>
          <p:cNvSpPr txBox="1"/>
          <p:nvPr/>
        </p:nvSpPr>
        <p:spPr>
          <a:xfrm>
            <a:off x="6010209" y="6921698"/>
            <a:ext cx="49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緑</a:t>
            </a:r>
          </a:p>
        </p:txBody>
      </p:sp>
      <p:sp>
        <p:nvSpPr>
          <p:cNvPr id="1080" name="Arrow"/>
          <p:cNvSpPr/>
          <p:nvPr/>
        </p:nvSpPr>
        <p:spPr>
          <a:xfrm rot="16200000">
            <a:off x="6044505" y="6441988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1" name="青"/>
          <p:cNvSpPr txBox="1"/>
          <p:nvPr/>
        </p:nvSpPr>
        <p:spPr>
          <a:xfrm>
            <a:off x="6893107" y="6913231"/>
            <a:ext cx="49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青</a:t>
            </a:r>
          </a:p>
        </p:txBody>
      </p:sp>
      <p:sp>
        <p:nvSpPr>
          <p:cNvPr id="1082" name="Arrow"/>
          <p:cNvSpPr/>
          <p:nvPr/>
        </p:nvSpPr>
        <p:spPr>
          <a:xfrm rot="16200000">
            <a:off x="6927402" y="6433521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LET[0],10,0,0:WS.LED1,2…"/>
          <p:cNvSpPr txBox="1"/>
          <p:nvPr/>
        </p:nvSpPr>
        <p:spPr>
          <a:xfrm>
            <a:off x="583670" y="2546349"/>
            <a:ext cx="12718853" cy="313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LET[0],10,0,0:WS.LED1</a:t>
            </a:r>
            <a:r>
              <a:rPr>
                <a:solidFill>
                  <a:schemeClr val="accent5"/>
                </a:solidFill>
              </a:rPr>
              <a:t>,2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LET[0],0,10,0:WS.LED1,</a:t>
            </a:r>
            <a:r>
              <a:rPr>
                <a:solidFill>
                  <a:schemeClr val="accent5"/>
                </a:solidFill>
              </a:rPr>
              <a:t>10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LET[0],9,0,0</a:t>
            </a:r>
            <a:r>
              <a:rPr>
                <a:solidFill>
                  <a:schemeClr val="accent5"/>
                </a:solidFill>
              </a:rPr>
              <a:t>,0,9,0</a:t>
            </a:r>
            <a:r>
              <a:t>:WS.LED</a:t>
            </a:r>
            <a:r>
              <a:rPr>
                <a:solidFill>
                  <a:schemeClr val="accent5"/>
                </a:solidFill>
              </a:rPr>
              <a:t>2,5</a:t>
            </a:r>
          </a:p>
        </p:txBody>
      </p:sp>
      <p:sp>
        <p:nvSpPr>
          <p:cNvPr id="1085" name="なにができそう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なにができそう？</a:t>
            </a:r>
          </a:p>
        </p:txBody>
      </p:sp>
      <p:sp>
        <p:nvSpPr>
          <p:cNvPr id="1086" name="まとめて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まとめて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ひからせよう</a:t>
            </a:r>
          </a:p>
        </p:txBody>
      </p:sp>
      <p:sp>
        <p:nvSpPr>
          <p:cNvPr id="1087" name="2かいリピート"/>
          <p:cNvSpPr txBox="1"/>
          <p:nvPr/>
        </p:nvSpPr>
        <p:spPr>
          <a:xfrm>
            <a:off x="9146910" y="278573"/>
            <a:ext cx="2900760" cy="1151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2かいリピート</a:t>
            </a:r>
          </a:p>
        </p:txBody>
      </p:sp>
      <p:sp>
        <p:nvSpPr>
          <p:cNvPr id="1088" name="Arrow"/>
          <p:cNvSpPr/>
          <p:nvPr/>
        </p:nvSpPr>
        <p:spPr>
          <a:xfrm rot="5400000">
            <a:off x="10133541" y="1316434"/>
            <a:ext cx="899849" cy="796132"/>
          </a:xfrm>
          <a:prstGeom prst="rightArrow">
            <a:avLst>
              <a:gd name="adj1" fmla="val 32000"/>
              <a:gd name="adj2" fmla="val 72338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9" name="2コを…"/>
          <p:cNvSpPr txBox="1"/>
          <p:nvPr/>
        </p:nvSpPr>
        <p:spPr>
          <a:xfrm>
            <a:off x="9700352" y="5909634"/>
            <a:ext cx="2900760" cy="1151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2コを</a:t>
            </a:r>
          </a:p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5かいリピート</a:t>
            </a:r>
          </a:p>
        </p:txBody>
      </p:sp>
      <p:sp>
        <p:nvSpPr>
          <p:cNvPr id="1090" name="Arrow"/>
          <p:cNvSpPr/>
          <p:nvPr/>
        </p:nvSpPr>
        <p:spPr>
          <a:xfrm rot="16200000">
            <a:off x="10870141" y="5405834"/>
            <a:ext cx="899849" cy="796132"/>
          </a:xfrm>
          <a:prstGeom prst="rightArrow">
            <a:avLst>
              <a:gd name="adj1" fmla="val 32000"/>
              <a:gd name="adj2" fmla="val 7233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10 LET[0],0,0,5:WS.LED1,10…"/>
          <p:cNvSpPr txBox="1"/>
          <p:nvPr/>
        </p:nvSpPr>
        <p:spPr>
          <a:xfrm>
            <a:off x="583670" y="2730499"/>
            <a:ext cx="1271885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LET[0],0,0,5:WS.LED1,10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WAIT60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LET[0],5,5,0:WS.LED1,10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WAIT60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GOTO10</a:t>
            </a:r>
          </a:p>
          <a:p>
            <a:pPr algn="l">
              <a:lnSpc>
                <a:spcPct val="130000"/>
              </a:lnSpc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093" name="なにができそう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なにができそう？</a:t>
            </a:r>
          </a:p>
        </p:txBody>
      </p:sp>
      <p:sp>
        <p:nvSpPr>
          <p:cNvPr id="1094" name="プログラムにしよう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プログラムにしよう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5 FOR I=1 TO 5…"/>
          <p:cNvSpPr txBox="1"/>
          <p:nvPr/>
        </p:nvSpPr>
        <p:spPr>
          <a:xfrm>
            <a:off x="346174" y="1828800"/>
            <a:ext cx="1271885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chemeClr val="accent5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 FOR I=1 TO 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LET[0],0,0,5:WS.LED1,10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WAIT60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LET[0],5,5,0:WS.LED1,10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WAIT60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</a:t>
            </a:r>
            <a:r>
              <a:rPr>
                <a:solidFill>
                  <a:schemeClr val="accent5"/>
                </a:solidFill>
              </a:rPr>
              <a:t>NEXT</a:t>
            </a:r>
            <a:endParaRPr>
              <a:solidFill>
                <a:schemeClr val="accent5"/>
              </a:solidFill>
            </a:endParaR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solidFill>
                  <a:schemeClr val="accent5"/>
                </a:solidFill>
              </a:rPr>
              <a:t>60 LET[0],0,0,0:WS.LED1,10</a:t>
            </a:r>
            <a:endParaRPr>
              <a:solidFill>
                <a:schemeClr val="accent5"/>
              </a:solidFill>
            </a:endParaRPr>
          </a:p>
          <a:p>
            <a:pPr algn="l">
              <a:lnSpc>
                <a:spcPct val="130000"/>
              </a:lnSpc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097" name="なんかいする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なんかいする？</a:t>
            </a:r>
          </a:p>
        </p:txBody>
      </p:sp>
      <p:sp>
        <p:nvSpPr>
          <p:cNvPr id="1098" name="FORコマンドで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FORコマンドで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くりかえして、けす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1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1103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110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6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110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10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5 FOR I=1 TO 1800…"/>
          <p:cNvSpPr txBox="1"/>
          <p:nvPr/>
        </p:nvSpPr>
        <p:spPr>
          <a:xfrm>
            <a:off x="532870" y="857250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chemeClr val="accent5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solidFill>
                  <a:srgbClr val="000000"/>
                </a:solidFill>
              </a:rPr>
              <a:t>5 FOR I=1 TO </a:t>
            </a:r>
            <a:r>
              <a:t>1800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LET[0],0,0,5:WS.LED1,10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WAIT60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LET[0],5,5,0:WS.LED1,10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WAIT60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NEXT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60 LET[0],0,0,0:WS.LED1,10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70 </a:t>
            </a:r>
            <a:r>
              <a:rPr>
                <a:solidFill>
                  <a:schemeClr val="accent5"/>
                </a:solidFill>
              </a:rPr>
              <a:t>SLEEP</a:t>
            </a:r>
            <a:endParaRPr>
              <a:solidFill>
                <a:schemeClr val="accent5"/>
              </a:solidFill>
            </a:endParaR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>
              <a:solidFill>
                <a:schemeClr val="accent5"/>
              </a:solidFill>
            </a:endParaR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solidFill>
                  <a:schemeClr val="accent5"/>
                </a:solidFill>
              </a:rPr>
              <a:t>SAVE0</a:t>
            </a:r>
            <a:endParaRPr>
              <a:solidFill>
                <a:schemeClr val="accent5"/>
              </a:solidFill>
            </a:endParaRPr>
          </a:p>
          <a:p>
            <a:pPr algn="l">
              <a:lnSpc>
                <a:spcPct val="130000"/>
              </a:lnSpc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13" name="ほぞんし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ほぞんしよう</a:t>
            </a:r>
          </a:p>
        </p:txBody>
      </p:sp>
      <p:sp>
        <p:nvSpPr>
          <p:cNvPr id="1114" name="1かい＝２びょう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1かい＝２びょう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1800かい＝1じかん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SLEEPでていし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1" y="-1046006"/>
            <a:ext cx="14302989" cy="1090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405" y="5918889"/>
            <a:ext cx="7028785" cy="3644556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さばえSDGs…"/>
          <p:cNvSpPr txBox="1"/>
          <p:nvPr/>
        </p:nvSpPr>
        <p:spPr>
          <a:xfrm>
            <a:off x="861441" y="1752600"/>
            <a:ext cx="3712719" cy="309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さばえSDGs</a:t>
            </a:r>
          </a:p>
          <a:p>
            <a:pPr>
              <a:defRPr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x</a:t>
            </a:r>
          </a:p>
          <a:p>
            <a:pPr>
              <a:defRPr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プログラミング</a:t>
            </a:r>
          </a:p>
          <a:p>
            <a:pPr>
              <a:defRPr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2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https://fukuno.jig.jp/3060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121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122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123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126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127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128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129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130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131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132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133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134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135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136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137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138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139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140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141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142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143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144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145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146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147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148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149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150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151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152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53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154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155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156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157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158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86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Connection Line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164" name="Group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162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3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167" name="Group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165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6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05" name="Connection Line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170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206" name="Connection Line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175" name="Group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172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3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4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76" name="Rectangle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7" name="Rectangle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82" name="Group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178" name="Rectangle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9" name="Rectangle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0" name="Rounded Rectangle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1" name="Rounded Rectangle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86" name="Group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184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5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190" name="Group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187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8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9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197" name="Group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191" name="Circle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2" name="Circle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3" name="Circle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4" name="Circle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5" name="Circle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6" name="Circle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98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199" name="1. サンワサプライ 有線USBキーボード…"/>
          <p:cNvSpPr txBox="1"/>
          <p:nvPr/>
        </p:nvSpPr>
        <p:spPr>
          <a:xfrm>
            <a:off x="4042293" y="1299694"/>
            <a:ext cx="55052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Amazonにて676円</a:t>
            </a:r>
          </a:p>
        </p:txBody>
      </p:sp>
      <p:sp>
        <p:nvSpPr>
          <p:cNvPr id="1200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201" name="4. コンポジットケーブル…"/>
          <p:cNvSpPr txBox="1"/>
          <p:nvPr/>
        </p:nvSpPr>
        <p:spPr>
          <a:xfrm>
            <a:off x="201271" y="8135698"/>
            <a:ext cx="381122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DAISOにて108円</a:t>
            </a:r>
          </a:p>
        </p:txBody>
      </p:sp>
      <p:sp>
        <p:nvSpPr>
          <p:cNvPr id="1202" name="3. microUSBケーブル…"/>
          <p:cNvSpPr txBox="1"/>
          <p:nvPr/>
        </p:nvSpPr>
        <p:spPr>
          <a:xfrm>
            <a:off x="9299673" y="8459797"/>
            <a:ext cx="351769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DAISO/Seriaにて108円</a:t>
            </a:r>
          </a:p>
        </p:txBody>
      </p:sp>
      <p:sp>
        <p:nvSpPr>
          <p:cNvPr id="1203" name="2. USB ACアダプター…"/>
          <p:cNvSpPr txBox="1"/>
          <p:nvPr/>
        </p:nvSpPr>
        <p:spPr>
          <a:xfrm>
            <a:off x="9599850" y="2748979"/>
            <a:ext cx="3196744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DAISOにて324円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8787"/>
          <a:stretch>
            <a:fillRect/>
          </a:stretch>
        </p:blipFill>
        <p:spPr>
          <a:xfrm>
            <a:off x="-177205" y="-427340"/>
            <a:ext cx="13359266" cy="7550077"/>
          </a:xfrm>
          <a:prstGeom prst="rect">
            <a:avLst/>
          </a:prstGeom>
          <a:ln w="12700">
            <a:miter lim="400000"/>
          </a:ln>
        </p:spPr>
      </p:pic>
      <p:sp>
        <p:nvSpPr>
          <p:cNvPr id="1209" name="Cyber Valley, Japan…"/>
          <p:cNvSpPr txBox="1"/>
          <p:nvPr/>
        </p:nvSpPr>
        <p:spPr>
          <a:xfrm>
            <a:off x="-1133018" y="7338624"/>
            <a:ext cx="15270836" cy="217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4000"/>
            </a:pPr>
            <a:r>
              <a:t>Cyber Valley, Japan</a:t>
            </a:r>
          </a:p>
          <a:p>
            <a:pPr defTabSz="821531">
              <a:defRPr sz="4000"/>
            </a:pPr>
            <a:r>
              <a:t>たんなんFM 79.1MHz / ネット配信 tannan.fm</a:t>
            </a:r>
          </a:p>
          <a:p>
            <a:pPr defTabSz="821531">
              <a:defRPr sz="4000"/>
            </a:pPr>
            <a:r>
              <a:t>金曜日 14:00-15:00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